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  <p:sldMasterId id="2147483728" r:id="rId2"/>
    <p:sldMasterId id="2147483740" r:id="rId3"/>
    <p:sldMasterId id="2147483758" r:id="rId4"/>
  </p:sldMasterIdLst>
  <p:notesMasterIdLst>
    <p:notesMasterId r:id="rId16"/>
  </p:notesMasterIdLst>
  <p:sldIdLst>
    <p:sldId id="290" r:id="rId5"/>
    <p:sldId id="256" r:id="rId6"/>
    <p:sldId id="499" r:id="rId7"/>
    <p:sldId id="1210" r:id="rId8"/>
    <p:sldId id="1216" r:id="rId9"/>
    <p:sldId id="1217" r:id="rId10"/>
    <p:sldId id="1219" r:id="rId11"/>
    <p:sldId id="1211" r:id="rId12"/>
    <p:sldId id="1212" r:id="rId13"/>
    <p:sldId id="1220" r:id="rId14"/>
    <p:sldId id="285" r:id="rId1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, Phil" initials="WP" lastIdx="1" clrIdx="0">
    <p:extLst>
      <p:ext uri="{19B8F6BF-5375-455C-9EA6-DF929625EA0E}">
        <p15:presenceInfo xmlns:p15="http://schemas.microsoft.com/office/powerpoint/2012/main" userId="S::phil.watson@norfolk.gov.uk::018d4142-9ca0-4ebb-8e31-af01073c1d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CB5"/>
    <a:srgbClr val="192943"/>
    <a:srgbClr val="95C11F"/>
    <a:srgbClr val="97BF0D"/>
    <a:srgbClr val="F26631"/>
    <a:srgbClr val="9B1E5C"/>
    <a:srgbClr val="009290"/>
    <a:srgbClr val="98BF0E"/>
    <a:srgbClr val="1E2A5A"/>
    <a:srgbClr val="A0C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6491" autoAdjust="0"/>
  </p:normalViewPr>
  <p:slideViewPr>
    <p:cSldViewPr snapToGrid="0">
      <p:cViewPr varScale="1">
        <p:scale>
          <a:sx n="72" d="100"/>
          <a:sy n="72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0T14:30:40.970" idx="1">
    <p:pos x="8493" y="547"/>
    <p:text>We need this symbol properly worked up by the graphics team - with Vital Signs 'swoosh' figures replacing the static ones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31C91-0512-4943-AD63-0B84BA901A8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194C-BCE9-47EE-A1FC-A411D134C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6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194C-BCE9-47EE-A1FC-A411D134C74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74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Holding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0194C-BCE9-47EE-A1FC-A411D134C7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3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Holding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0194C-BCE9-47EE-A1FC-A411D134C7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55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Holding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0194C-BCE9-47EE-A1FC-A411D134C7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8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Holding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0194C-BCE9-47EE-A1FC-A411D134C7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1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194C-BCE9-47EE-A1FC-A411D134C7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4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0194C-BCE9-47EE-A1FC-A411D134C74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6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9CDA1E-DAA7-4AFE-8BC5-0CBCE2065C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2323" y="-1458460"/>
            <a:ext cx="7471593" cy="754357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8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504B-D2BA-46DC-A459-92FE4A39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C078C-38FD-4177-AAFF-474570D6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C0501-DCB2-451D-B1DB-0443C0D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66556-C277-4924-9065-B359793C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4B5EB-1D1C-4DE6-9205-4270763A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8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307A-3EBF-43FF-B607-A9730327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AF93-4940-4EC6-899C-DFB6C2CAD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E1C0B-321B-4AFB-9769-E4EC1AF62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AB6FE-CAF2-4E22-8523-68AA0F52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EF4F7-542B-417D-B7BD-9B4564BE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38765-74A1-4BAB-8100-6F63EF46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5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80FC-5DF8-4936-9943-4276316D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5ABEC-64CF-4526-B8D2-E32168B4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DBB70-CA4E-45A1-8FBC-9104757DF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58A1F-FE9A-4964-B8F9-ACE31AA66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33A1D-9838-4361-BB0A-49195A06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43B78-4290-476D-86AF-100AA770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42DC28-5976-4C3E-9379-66907BC3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BCA16-828C-40A8-BF91-B727C8CA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42E3-5527-4D2A-8E6B-DF7F4E3F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013D3-CCB1-4EB0-8A71-395F8D90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9E672-158F-4F7C-90DA-566630DE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97EA2-726A-4C8B-B3CC-CC48B5DF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3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250D5D-CFCB-44FB-B7FC-0423B234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78885-1002-4AB0-A2C2-2F435840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459A6-A7F7-457C-A7E5-8B363EC0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22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9311-102B-4521-8603-45F8B8C0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A168-9AAE-4CE6-853E-8BAA3DA0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60243-9F3C-4651-8E00-AB66AB045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EC5CF-2009-4380-9974-85FBD93B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E23CC-E992-4E08-BCFD-5FEE9499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D5A78-872F-4A38-969D-50089386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9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91C9-2821-455A-8387-155CECBD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CE5F1-914C-429D-993E-7960BF2E3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E819B-15EE-4B9E-BE99-1F54B85A1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77F75-15EA-48E6-804D-D3B4D4F6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79A28-025C-48F7-BFAD-CA9CF9FB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4357-849B-4C4C-AE72-BDE5B310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76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42B4-6A2A-4F4C-ADFE-1870103C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2474C-A36A-4B3D-BF9D-AF8EE11F3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5749F-798C-48DD-874E-E7C4A063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37698-77A7-4F0C-A700-9D05B5D5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CCD1-F6E5-4704-B128-9A3625E9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8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33B34-C5E8-441C-9872-899FA2421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9354C-EBED-4EF6-ADE6-1A8A316DB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93BFB-C188-437D-B442-A388EBCF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DDC4C-9E0B-4E46-93EF-990E1CFF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12420-AF2C-4205-A67A-66DF3203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74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5811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84B9-A797-4115-ACF9-764BA381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22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95079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18743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62245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6322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27465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97546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07132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9432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11379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6745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9CDA1E-DAA7-4AFE-8BC5-0CBCE2065C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6063" y="1748054"/>
            <a:ext cx="4333412" cy="437516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C57CF50-0DA1-42D9-BFB0-029025BFEC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2525" y="368300"/>
            <a:ext cx="4943475" cy="49911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45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51943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7829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8581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8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22391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48846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7754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A876-98AA-414C-A290-268D20A1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1851D-5160-4598-B268-8A9D7F3C2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980B-3D5A-4CC3-9AE7-EB8B0CF2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52AF3-F5D8-4651-94DF-2B6F181E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F21C-FA05-4772-9D1D-F1F6C30C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38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CFB4-2A01-410B-A07E-2D9F76DC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D944C-363C-47CE-932F-E937E922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F3C1-079C-4B9A-96B9-DC36E8AB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87B15-EE06-412B-970E-733EA76C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70E56-76D6-48C6-9FC6-6F4E0B79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66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60EC-F5B0-4C61-9209-801D7F2B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21526-F274-4CD1-A8CA-2A27E30D5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0831-C687-41C2-8AAB-373F7537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5287F-5EC4-476B-B062-6B746664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10FF-3268-447A-99E7-38FE8601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10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C6F3-964B-4EE3-A671-073F2C5C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60457-25D5-4CF3-A1BB-2A2F37DEE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A2CF9-641A-4987-811E-97FD9BF1C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7843E-3D86-4EA4-8C95-ECF3E793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43298-5F73-4E9A-80EF-30CC583A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B66A5-72F1-4444-BA90-C3BEE663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5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9CDA1E-DAA7-4AFE-8BC5-0CBCE2065C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668" y="441768"/>
            <a:ext cx="3334920" cy="33670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804D578-9266-4F5D-9509-A610B50F41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68657" y="733505"/>
            <a:ext cx="3334920" cy="33670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EDD0FC9-3506-47BB-82A9-D217F23717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8540" y="3049183"/>
            <a:ext cx="3334920" cy="33670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37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1203-62A4-4EBD-967D-4026D04A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4FF66-462C-47BA-9B02-09526CE1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E09DC-EAAB-4F4A-895F-58BB4FBAE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EF3E-FF3F-44B5-B865-B34F32E66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64BDB-243D-4B6B-8F1C-61D82C02B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C1BE4-1679-4111-ACD8-41F824C5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DC3BD-2C03-4A26-8FCF-3174E685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4CC8C-9A66-462A-9447-AA58753C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611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EA32-276E-4DE6-8A0A-B06C0EE4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13B36-9CFE-4DAE-B354-946CDE3D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9258D-D6BD-462D-A7FF-853B1C14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C4EC4-438D-436C-A2BD-9E80D4CA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75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17C95-C32C-4C80-8F4C-11621412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EFE3E-8B7C-49A8-B181-CE8C164F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166CE-5BC5-43F9-8935-BB67EA2F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79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097E-D114-45D1-BAB6-0F10D275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50-D0B0-47C9-BF79-ED1A3D39F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D4ABE-3C1F-47BC-99EA-77C62E888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4D522-1EFE-41BD-8E92-797BF735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24EAC-9C24-41B0-A32F-1C527DA1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B816D-382E-426E-AF16-BFC75B62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81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A0ED-6492-4DEC-88E0-F7A4FFE7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91B41-F5C9-4C2F-AA30-AC1E6E1A2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9F626-AAC7-406B-97D7-731168AD7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FBF32-C48E-4AB7-A40D-0AD8353D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7936D-EEF6-4993-8673-0A5AF283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B352E-16B3-48C3-AD3D-A889D448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30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FD07-BA8C-40B2-9C2A-C6D783AB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27000-2EA6-4D43-93B5-02EAC37F1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33DA-1A11-43DB-9BCC-9E95B51D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3577-CA8B-40F2-B5C0-B608330C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6DC75-CBCB-407B-8276-39E94905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00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C2E79-D146-4F95-B87E-CE6338B63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F7551-C63F-402F-85B6-5E3DFF8B3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53A6B-FB18-4F0B-8298-03EF39CF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68640-2B78-4314-88A6-9905D510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6544E-AC07-4FC4-80AF-8F8AB5B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3F543CF-ED58-444D-90A7-B4596E14A1B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36814" y="1309831"/>
            <a:ext cx="7051964" cy="4529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0887F12-0621-444A-98BB-AA2C7FAC9A6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432300" y="482600"/>
            <a:ext cx="6921500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20823B-0C37-446C-9E02-755FF2284C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232A-C5EC-48FF-A6CF-D09673E5F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93756-24B4-4F1A-8F82-00F257FB2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4CB07-35B5-4392-88DE-861C44FC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85D97-677E-4069-979E-5E7596EB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C9BAF-B639-439D-B496-C1FDB078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8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7049-A50D-455E-9265-D99D12F2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6DCF-9609-40B2-BDC6-967181119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8F3B1-1CF9-4B22-9D55-08793E73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EEE3-BEA5-46B3-834C-6B7C407A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6301-ECA0-4AFB-ACD7-1FEE1891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9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7" r:id="rId2"/>
    <p:sldLayoutId id="2147483721" r:id="rId3"/>
    <p:sldLayoutId id="2147483725" r:id="rId4"/>
    <p:sldLayoutId id="2147483722" r:id="rId5"/>
    <p:sldLayoutId id="2147483723" r:id="rId6"/>
    <p:sldLayoutId id="214748372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BE39C-8065-4E7C-9C4F-9C67A4A6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A6A5E-0C50-4943-A113-8AD649F63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836D-CEF6-459E-B7BF-9A4052501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58FB-15A2-4096-9632-0AA375A17443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61489-C6E6-46CD-A8E0-1891C63E6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149FE-003B-4F5B-B359-31B8FEC9C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9CD7-B31F-495C-B267-D224033D5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23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F8B9B-5009-438A-88ED-CF576FE7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FC87-5406-4E3F-AB5F-188E5BE6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98355-7659-439D-B12B-4C771586E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EB03-648C-45F7-B76E-62A956F4B581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75606-31B3-4947-BA4F-A0C169AE3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B0424-1C07-4DE2-AD34-A7EF246E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6BEBE-B784-4B7F-A781-191BAEAE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4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hil.@norfolk.gov.uk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hyperlink" Target="https://eur02.safelinks.protection.outlook.com/?url=https%3A%2F%2Fwww.youtube.com%2Fwatch%3Fv%3DI6D9xYsn32A&amp;data=04%7C01%7Cphil.watson%40norfolk.gov.uk%7C21c39d67e3ee46dd2a3508d988b0a62c%7C1419177e57e04f0faff0fd61b549d10e%7C0%7C0%7C637691114536921175%7CUnknown%7CTWFpbGZsb3d8eyJWIjoiMC4wLjAwMDAiLCJQIjoiV2luMzIiLCJBTiI6Ik1haWwiLCJXVCI6Mn0%3D%7C1000&amp;sdata=W2haBGKQGq9qk2oTrOUtclu1hVSDx85tC9Vr4%2FdQJGk%3D&amp;reserve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AC363CB-3448-45C6-A9A6-6A0A27EED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" y="547658"/>
            <a:ext cx="1671480" cy="115010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01E099BB-1252-40DC-98BA-CE7BFF57BEEA}"/>
              </a:ext>
            </a:extLst>
          </p:cNvPr>
          <p:cNvSpPr txBox="1">
            <a:spLocks/>
          </p:cNvSpPr>
          <p:nvPr/>
        </p:nvSpPr>
        <p:spPr>
          <a:xfrm>
            <a:off x="319314" y="3856382"/>
            <a:ext cx="11872685" cy="2441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Putting a team around the practitioner to enable social workers to be agents of change for families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 Watson, Director of children’s services, Norfolk County Council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Hayley Griffin, Assistant director, children’s social care, Norfolk County Council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Head of intensive and specialist support services, Norfolk County Council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A2779A-FB3E-4253-A84A-7785D053D03C}"/>
              </a:ext>
            </a:extLst>
          </p:cNvPr>
          <p:cNvSpPr txBox="1"/>
          <p:nvPr/>
        </p:nvSpPr>
        <p:spPr>
          <a:xfrm>
            <a:off x="-136582" y="838244"/>
            <a:ext cx="274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sponsor</a:t>
            </a:r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2A6C90-C776-4DEC-8C1E-D25BC08A7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598"/>
            <a:ext cx="12192000" cy="560402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5C9B73-8F3C-4C5A-8502-5EAD54152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2745"/>
            <a:ext cx="12192000" cy="56040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D3D429A-6614-4EB6-BCDF-AC078D12C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52" y="743472"/>
            <a:ext cx="7392541" cy="1584752"/>
          </a:xfrm>
          <a:prstGeom prst="rect">
            <a:avLst/>
          </a:prstGeom>
        </p:spPr>
      </p:pic>
      <p:pic>
        <p:nvPicPr>
          <p:cNvPr id="1028" name="Picture 4" descr="Image result for norfolk logo">
            <a:extLst>
              <a:ext uri="{FF2B5EF4-FFF2-40B4-BE49-F238E27FC236}">
                <a16:creationId xmlns:a16="http://schemas.microsoft.com/office/drawing/2014/main" id="{30D6FE6B-B217-4153-AE8B-48A94705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43" y="2893102"/>
            <a:ext cx="3988905" cy="6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3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EA9C3F3-9B9B-4052-974A-1B6B287A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86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492382-4414-4132-83F6-36DAF7F4C619}"/>
              </a:ext>
            </a:extLst>
          </p:cNvPr>
          <p:cNvSpPr txBox="1"/>
          <p:nvPr/>
        </p:nvSpPr>
        <p:spPr>
          <a:xfrm>
            <a:off x="393733" y="161552"/>
            <a:ext cx="8707734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3200" b="1" dirty="0">
                <a:solidFill>
                  <a:srgbClr val="95C1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3A9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endParaRPr lang="en-GB" sz="3200" dirty="0">
              <a:solidFill>
                <a:srgbClr val="3A9CB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58047-FBCF-48A3-853F-A483043B9618}"/>
              </a:ext>
            </a:extLst>
          </p:cNvPr>
          <p:cNvSpPr txBox="1"/>
          <p:nvPr/>
        </p:nvSpPr>
        <p:spPr>
          <a:xfrm>
            <a:off x="1132629" y="974483"/>
            <a:ext cx="68898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reduced our reliance on agency staff by 2/3! 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AB6379-7029-4834-AFEC-288AA4503F18}"/>
              </a:ext>
            </a:extLst>
          </p:cNvPr>
          <p:cNvSpPr txBox="1"/>
          <p:nvPr/>
        </p:nvSpPr>
        <p:spPr>
          <a:xfrm>
            <a:off x="520998" y="1383102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B1D0D-0318-4DAB-84BE-2FAFF0EAD7C8}"/>
              </a:ext>
            </a:extLst>
          </p:cNvPr>
          <p:cNvGrpSpPr/>
          <p:nvPr/>
        </p:nvGrpSpPr>
        <p:grpSpPr>
          <a:xfrm>
            <a:off x="393732" y="810118"/>
            <a:ext cx="688345" cy="660439"/>
            <a:chOff x="427379" y="1353139"/>
            <a:chExt cx="688345" cy="660439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C1709E9B-220E-4878-98BC-A27970117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79" y="1353139"/>
              <a:ext cx="688345" cy="6604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B5B372-BFA7-4562-A253-48EE9B29DAAA}"/>
                </a:ext>
              </a:extLst>
            </p:cNvPr>
            <p:cNvSpPr txBox="1"/>
            <p:nvPr/>
          </p:nvSpPr>
          <p:spPr>
            <a:xfrm>
              <a:off x="524660" y="151177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BE0040-4347-435A-80B6-759CD6C05934}"/>
              </a:ext>
            </a:extLst>
          </p:cNvPr>
          <p:cNvGrpSpPr/>
          <p:nvPr/>
        </p:nvGrpSpPr>
        <p:grpSpPr>
          <a:xfrm>
            <a:off x="391927" y="1950455"/>
            <a:ext cx="688345" cy="660439"/>
            <a:chOff x="427379" y="1353139"/>
            <a:chExt cx="688345" cy="660439"/>
          </a:xfrm>
        </p:grpSpPr>
        <p:pic>
          <p:nvPicPr>
            <p:cNvPr id="16" name="Picture 15" descr="Shape, circle&#10;&#10;Description automatically generated">
              <a:extLst>
                <a:ext uri="{FF2B5EF4-FFF2-40B4-BE49-F238E27FC236}">
                  <a16:creationId xmlns:a16="http://schemas.microsoft.com/office/drawing/2014/main" id="{E481E175-9A50-464F-98F5-83668D5A3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79" y="1353139"/>
              <a:ext cx="688345" cy="6604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124EA6-BA74-4288-A168-E3D179FCEB4E}"/>
                </a:ext>
              </a:extLst>
            </p:cNvPr>
            <p:cNvSpPr txBox="1"/>
            <p:nvPr/>
          </p:nvSpPr>
          <p:spPr>
            <a:xfrm>
              <a:off x="517228" y="149786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0C9C09-F0B7-478B-996F-87CF55C1E82E}"/>
              </a:ext>
            </a:extLst>
          </p:cNvPr>
          <p:cNvSpPr txBox="1"/>
          <p:nvPr/>
        </p:nvSpPr>
        <p:spPr>
          <a:xfrm>
            <a:off x="1125197" y="1651591"/>
            <a:ext cx="8882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lnSpc>
                <a:spcPts val="3000"/>
              </a:lnSpc>
            </a:pPr>
            <a:r>
              <a:rPr lang="en-GB" sz="2000" dirty="0"/>
              <a:t>We’re increasingly talking about our areas of great practice on a regional and national stage </a:t>
            </a:r>
            <a:r>
              <a:rPr lang="en-GB" sz="2000" dirty="0" err="1"/>
              <a:t>eg.</a:t>
            </a:r>
            <a:r>
              <a:rPr lang="en-GB" sz="2000" dirty="0"/>
              <a:t> CADS, UASC, Call-In Model</a:t>
            </a:r>
          </a:p>
          <a:p>
            <a:pPr>
              <a:lnSpc>
                <a:spcPts val="3000"/>
              </a:lnSpc>
            </a:pPr>
            <a:endParaRPr lang="en-GB" sz="2000" dirty="0"/>
          </a:p>
          <a:p>
            <a:pPr>
              <a:lnSpc>
                <a:spcPts val="3000"/>
              </a:lnSpc>
            </a:pPr>
            <a:r>
              <a:rPr lang="en-GB" sz="2000" dirty="0"/>
              <a:t>Increased applications and interest in working in Norfolk – </a:t>
            </a:r>
            <a:r>
              <a:rPr lang="en-GB" sz="2000" u="sng" dirty="0"/>
              <a:t>so join while you still can!</a:t>
            </a:r>
          </a:p>
          <a:p>
            <a:endParaRPr lang="en-GB" sz="2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57800-948C-46BD-BB23-3EA79852822E}"/>
              </a:ext>
            </a:extLst>
          </p:cNvPr>
          <p:cNvGrpSpPr/>
          <p:nvPr/>
        </p:nvGrpSpPr>
        <p:grpSpPr>
          <a:xfrm>
            <a:off x="376716" y="3024257"/>
            <a:ext cx="688345" cy="660439"/>
            <a:chOff x="427379" y="1353139"/>
            <a:chExt cx="688345" cy="660439"/>
          </a:xfrm>
        </p:grpSpPr>
        <p:pic>
          <p:nvPicPr>
            <p:cNvPr id="21" name="Picture 20" descr="Shape, circle&#10;&#10;Description automatically generated">
              <a:extLst>
                <a:ext uri="{FF2B5EF4-FFF2-40B4-BE49-F238E27FC236}">
                  <a16:creationId xmlns:a16="http://schemas.microsoft.com/office/drawing/2014/main" id="{2DC02099-549A-4A90-BB0F-AC738E20B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79" y="1353139"/>
              <a:ext cx="688345" cy="66043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58BD51-FDEA-4675-80A4-D31A386200FB}"/>
                </a:ext>
              </a:extLst>
            </p:cNvPr>
            <p:cNvSpPr txBox="1"/>
            <p:nvPr/>
          </p:nvSpPr>
          <p:spPr>
            <a:xfrm>
              <a:off x="517228" y="149786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70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5A39C-DF24-4026-AC7C-8109EBEC4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7" y="406308"/>
            <a:ext cx="1913343" cy="1316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1419DC-8F9F-4282-9103-D469B749CB35}"/>
              </a:ext>
            </a:extLst>
          </p:cNvPr>
          <p:cNvSpPr txBox="1"/>
          <p:nvPr/>
        </p:nvSpPr>
        <p:spPr>
          <a:xfrm>
            <a:off x="0" y="722479"/>
            <a:ext cx="23721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sponsor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5995C08-4800-4493-98DC-D07A5CA15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29" y="344664"/>
            <a:ext cx="2927142" cy="291548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7BECBF-7D62-4AC8-8DE4-D70DC9CD0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598"/>
            <a:ext cx="12192000" cy="560402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6C6A2A-3458-4F66-A626-244866937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2745"/>
            <a:ext cx="12192000" cy="560402"/>
          </a:xfrm>
          <a:prstGeom prst="rect">
            <a:avLst/>
          </a:prstGeom>
        </p:spPr>
      </p:pic>
      <p:pic>
        <p:nvPicPr>
          <p:cNvPr id="9" name="Picture 4" descr="Image result for norfolk logo">
            <a:extLst>
              <a:ext uri="{FF2B5EF4-FFF2-40B4-BE49-F238E27FC236}">
                <a16:creationId xmlns:a16="http://schemas.microsoft.com/office/drawing/2014/main" id="{B1FF9D58-2417-4569-9253-E63A994B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46" y="3505200"/>
            <a:ext cx="3988905" cy="6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0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of presentation…"/>
          <p:cNvSpPr txBox="1"/>
          <p:nvPr/>
        </p:nvSpPr>
        <p:spPr>
          <a:xfrm>
            <a:off x="876722" y="1967057"/>
            <a:ext cx="8663204" cy="289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>
                <a:solidFill>
                  <a:srgbClr val="FFFFFF"/>
                </a:solidFill>
              </a:defRPr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Phil Watson</a:t>
            </a:r>
          </a:p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>
                <a:solidFill>
                  <a:srgbClr val="FFFFFF"/>
                </a:solidFill>
              </a:defRPr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Director Children’s Social Care</a:t>
            </a:r>
          </a:p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>
                <a:solidFill>
                  <a:srgbClr val="FFFFFF"/>
                </a:solidFill>
              </a:defRPr>
            </a:pPr>
            <a:endParaRPr lang="en-GB" sz="3200" b="1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>
                <a:solidFill>
                  <a:srgbClr val="FFFFFF"/>
                </a:solidFill>
              </a:defRPr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Norfolk Children’s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phil.watson@norfolk.gov.uk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>
                <a:solidFill>
                  <a:srgbClr val="FFFFFF"/>
                </a:solidFill>
              </a:defRPr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sym typeface="Arial Nova"/>
            </a:endParaRPr>
          </a:p>
        </p:txBody>
      </p:sp>
      <p:pic>
        <p:nvPicPr>
          <p:cNvPr id="212" name="New NCC Long Logo White.png" descr="New NCC Long Logo 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0" y="921679"/>
            <a:ext cx="3214196" cy="488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Flourish Logo.png" descr="Flourish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70" y="5756340"/>
            <a:ext cx="845300" cy="568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Vital Signs for Children Logo (White).png" descr="Vital Signs for Children Logo (White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314" y="5831470"/>
            <a:ext cx="1259635" cy="488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21679"/>
            <a:ext cx="14141391" cy="5270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9E9C9C-3429-45EA-88CB-7EC98079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40020F-75A2-4418-B090-42E9511EDC85}"/>
              </a:ext>
            </a:extLst>
          </p:cNvPr>
          <p:cNvSpPr txBox="1"/>
          <p:nvPr/>
        </p:nvSpPr>
        <p:spPr>
          <a:xfrm>
            <a:off x="287418" y="1855655"/>
            <a:ext cx="3580139" cy="1665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rgbClr val="3A9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matter!</a:t>
            </a:r>
            <a:endParaRPr lang="en-GB" sz="4600" dirty="0">
              <a:solidFill>
                <a:srgbClr val="7FBA2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3B0FD-772D-4C33-A797-A78912A9B08C}"/>
              </a:ext>
            </a:extLst>
          </p:cNvPr>
          <p:cNvSpPr txBox="1"/>
          <p:nvPr/>
        </p:nvSpPr>
        <p:spPr>
          <a:xfrm>
            <a:off x="287418" y="535531"/>
            <a:ext cx="519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Norfolk Children’s </a:t>
            </a:r>
            <a:b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Care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" name="Picture 9" descr="Application, icon&#10;&#10;Description automatically generated">
            <a:extLst>
              <a:ext uri="{FF2B5EF4-FFF2-40B4-BE49-F238E27FC236}">
                <a16:creationId xmlns:a16="http://schemas.microsoft.com/office/drawing/2014/main" id="{217B9F8E-3D2D-4805-9E18-A7F35FDEF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157" y="330407"/>
            <a:ext cx="6470208" cy="62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9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28AA6A-1F15-4B4B-814F-FF4FACD4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" y="-32147"/>
            <a:ext cx="12192000" cy="685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0A90AF-0256-4E83-9EC4-526C88E128E0}"/>
              </a:ext>
            </a:extLst>
          </p:cNvPr>
          <p:cNvSpPr txBox="1"/>
          <p:nvPr/>
        </p:nvSpPr>
        <p:spPr>
          <a:xfrm>
            <a:off x="287418" y="605856"/>
            <a:ext cx="3580139" cy="319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how </a:t>
            </a:r>
            <a:b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we 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gone about </a:t>
            </a:r>
            <a:r>
              <a:rPr lang="en-GB" sz="4600" b="1" dirty="0">
                <a:solidFill>
                  <a:srgbClr val="3A9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2A740-76E3-4CDE-A58A-FA9006492DFF}"/>
              </a:ext>
            </a:extLst>
          </p:cNvPr>
          <p:cNvSpPr txBox="1"/>
          <p:nvPr/>
        </p:nvSpPr>
        <p:spPr>
          <a:xfrm>
            <a:off x="2291667" y="3917727"/>
            <a:ext cx="7608665" cy="7052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2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BD2C2D-4ED6-40EF-A93D-379B610947F2}"/>
              </a:ext>
            </a:extLst>
          </p:cNvPr>
          <p:cNvSpPr txBox="1"/>
          <p:nvPr/>
        </p:nvSpPr>
        <p:spPr>
          <a:xfrm>
            <a:off x="530481" y="349874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58389-6BAD-4AB1-B56C-C004984E2360}"/>
              </a:ext>
            </a:extLst>
          </p:cNvPr>
          <p:cNvSpPr txBox="1"/>
          <p:nvPr/>
        </p:nvSpPr>
        <p:spPr>
          <a:xfrm>
            <a:off x="4976996" y="259298"/>
            <a:ext cx="6613507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A9CB5"/>
                </a:solidFill>
              </a:rPr>
              <a:t>It starts with you!</a:t>
            </a:r>
          </a:p>
          <a:p>
            <a:endParaRPr lang="en-GB" sz="2000" b="1" dirty="0">
              <a:solidFill>
                <a:srgbClr val="3A9CB5"/>
              </a:solidFill>
            </a:endParaRPr>
          </a:p>
          <a:p>
            <a:endParaRPr lang="en-GB" sz="2000" b="1" dirty="0">
              <a:solidFill>
                <a:srgbClr val="3A9CB5"/>
              </a:solidFill>
            </a:endParaRPr>
          </a:p>
          <a:p>
            <a:endParaRPr lang="en-GB" sz="2000" b="1" dirty="0">
              <a:solidFill>
                <a:srgbClr val="3A9CB5"/>
              </a:solidFill>
            </a:endParaRPr>
          </a:p>
          <a:p>
            <a:endParaRPr lang="en-GB" sz="2000" b="1" dirty="0">
              <a:solidFill>
                <a:srgbClr val="3A9CB5"/>
              </a:solidFill>
            </a:endParaRPr>
          </a:p>
          <a:p>
            <a:endParaRPr lang="en-GB" sz="2000" b="1" dirty="0">
              <a:solidFill>
                <a:srgbClr val="3A9CB5"/>
              </a:solidFill>
            </a:endParaRPr>
          </a:p>
          <a:p>
            <a:endParaRPr lang="en-GB" sz="2000" b="1" dirty="0">
              <a:solidFill>
                <a:srgbClr val="3A9CB5"/>
              </a:solidFill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endParaRPr lang="en-GB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Who cares? We do - YouTube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000" b="1" dirty="0">
              <a:solidFill>
                <a:srgbClr val="3A9CB5"/>
              </a:solidFill>
            </a:endParaRPr>
          </a:p>
          <a:p>
            <a:r>
              <a:rPr lang="en-GB" sz="2000" dirty="0"/>
              <a:t>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514350" indent="-514350">
              <a:buAutoNum type="arabicParenR"/>
            </a:pPr>
            <a:endParaRPr lang="en-GB" sz="2000" dirty="0"/>
          </a:p>
          <a:p>
            <a:pPr marL="514350" indent="-514350">
              <a:buAutoNum type="arabicParenR"/>
            </a:pP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B27DF0-9C5E-4F2F-89A8-46A4DBB4086C}"/>
              </a:ext>
            </a:extLst>
          </p:cNvPr>
          <p:cNvGrpSpPr/>
          <p:nvPr/>
        </p:nvGrpSpPr>
        <p:grpSpPr>
          <a:xfrm>
            <a:off x="4245674" y="172043"/>
            <a:ext cx="688345" cy="660439"/>
            <a:chOff x="427379" y="1353139"/>
            <a:chExt cx="688345" cy="660439"/>
          </a:xfrm>
        </p:grpSpPr>
        <p:pic>
          <p:nvPicPr>
            <p:cNvPr id="16" name="Picture 15" descr="Shape, circle&#10;&#10;Description automatically generated">
              <a:extLst>
                <a:ext uri="{FF2B5EF4-FFF2-40B4-BE49-F238E27FC236}">
                  <a16:creationId xmlns:a16="http://schemas.microsoft.com/office/drawing/2014/main" id="{17E0C590-8DA3-42C3-A8BF-B2A54D0BB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379" y="1353139"/>
              <a:ext cx="688345" cy="6604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437C12-8B29-401A-854B-4114CE16702F}"/>
                </a:ext>
              </a:extLst>
            </p:cNvPr>
            <p:cNvSpPr txBox="1"/>
            <p:nvPr/>
          </p:nvSpPr>
          <p:spPr>
            <a:xfrm>
              <a:off x="517228" y="149786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6" name="Picture 25" descr="A picture containing text, person, screenshot, pointing&#10;&#10;Description automatically generated">
            <a:extLst>
              <a:ext uri="{FF2B5EF4-FFF2-40B4-BE49-F238E27FC236}">
                <a16:creationId xmlns:a16="http://schemas.microsoft.com/office/drawing/2014/main" id="{204AC0B6-B55E-43F4-8062-8FE7138B7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345" y="653288"/>
            <a:ext cx="6713174" cy="52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28AA6A-1F15-4B4B-814F-FF4FACD4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" y="-32147"/>
            <a:ext cx="12192000" cy="685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0A90AF-0256-4E83-9EC4-526C88E128E0}"/>
              </a:ext>
            </a:extLst>
          </p:cNvPr>
          <p:cNvSpPr txBox="1"/>
          <p:nvPr/>
        </p:nvSpPr>
        <p:spPr>
          <a:xfrm>
            <a:off x="287418" y="605856"/>
            <a:ext cx="3580139" cy="319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how </a:t>
            </a:r>
            <a:b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we 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gone about </a:t>
            </a:r>
            <a:r>
              <a:rPr lang="en-GB" sz="4600" b="1" dirty="0">
                <a:solidFill>
                  <a:srgbClr val="3A9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2A740-76E3-4CDE-A58A-FA9006492DFF}"/>
              </a:ext>
            </a:extLst>
          </p:cNvPr>
          <p:cNvSpPr txBox="1"/>
          <p:nvPr/>
        </p:nvSpPr>
        <p:spPr>
          <a:xfrm>
            <a:off x="2291667" y="3917727"/>
            <a:ext cx="7608665" cy="7052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2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BD2C2D-4ED6-40EF-A93D-379B610947F2}"/>
              </a:ext>
            </a:extLst>
          </p:cNvPr>
          <p:cNvSpPr txBox="1"/>
          <p:nvPr/>
        </p:nvSpPr>
        <p:spPr>
          <a:xfrm>
            <a:off x="530481" y="349874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58389-6BAD-4AB1-B56C-C004984E2360}"/>
              </a:ext>
            </a:extLst>
          </p:cNvPr>
          <p:cNvSpPr txBox="1"/>
          <p:nvPr/>
        </p:nvSpPr>
        <p:spPr>
          <a:xfrm>
            <a:off x="4976996" y="259298"/>
            <a:ext cx="7023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A9CB5"/>
                </a:solidFill>
              </a:rPr>
              <a:t>A different approach at our front door </a:t>
            </a:r>
            <a:br>
              <a:rPr lang="en-GB" sz="2000" b="1" dirty="0">
                <a:solidFill>
                  <a:srgbClr val="95C11F"/>
                </a:solidFill>
              </a:rPr>
            </a:br>
            <a:r>
              <a:rPr lang="en-GB" sz="2000" dirty="0"/>
              <a:t>– banning written referrals and basing it on </a:t>
            </a:r>
            <a:br>
              <a:rPr lang="en-GB" sz="2000" dirty="0"/>
            </a:br>
            <a:r>
              <a:rPr lang="en-GB" sz="2000" dirty="0"/>
              <a:t>conversations and collaborative decision-making</a:t>
            </a:r>
          </a:p>
          <a:p>
            <a:r>
              <a:rPr lang="en-GB" sz="2000" dirty="0"/>
              <a:t> </a:t>
            </a:r>
          </a:p>
          <a:p>
            <a:endParaRPr lang="en-GB" sz="2000" dirty="0"/>
          </a:p>
          <a:p>
            <a:pPr marL="514350" indent="-514350">
              <a:buAutoNum type="arabicParenR"/>
            </a:pPr>
            <a:endParaRPr lang="en-GB" sz="2000" dirty="0"/>
          </a:p>
          <a:p>
            <a:pPr marL="514350" indent="-514350">
              <a:buAutoNum type="arabicParenR"/>
            </a:pPr>
            <a:endParaRPr lang="en-GB" sz="2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2C4AF7-8E24-422A-8F63-B341E4DFE57D}"/>
              </a:ext>
            </a:extLst>
          </p:cNvPr>
          <p:cNvGrpSpPr/>
          <p:nvPr/>
        </p:nvGrpSpPr>
        <p:grpSpPr>
          <a:xfrm>
            <a:off x="4172341" y="189824"/>
            <a:ext cx="688345" cy="660439"/>
            <a:chOff x="427379" y="1353139"/>
            <a:chExt cx="688345" cy="660439"/>
          </a:xfrm>
        </p:grpSpPr>
        <p:pic>
          <p:nvPicPr>
            <p:cNvPr id="28" name="Picture 27" descr="Shape, circle&#10;&#10;Description automatically generated">
              <a:extLst>
                <a:ext uri="{FF2B5EF4-FFF2-40B4-BE49-F238E27FC236}">
                  <a16:creationId xmlns:a16="http://schemas.microsoft.com/office/drawing/2014/main" id="{E4C98832-ADBA-4AD7-9065-874E6040F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79" y="1353139"/>
              <a:ext cx="688345" cy="66043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728370-F8B6-4396-8FEA-B9349FE192CA}"/>
                </a:ext>
              </a:extLst>
            </p:cNvPr>
            <p:cNvSpPr txBox="1"/>
            <p:nvPr/>
          </p:nvSpPr>
          <p:spPr>
            <a:xfrm>
              <a:off x="517228" y="149786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B5ACA89-BB34-40CC-AE4C-0F7513413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996" y="1382682"/>
            <a:ext cx="6396496" cy="248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B1E7A4-0D1F-4AE9-A0C7-88A72D9CD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997" y="4505130"/>
            <a:ext cx="6396496" cy="18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1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28AA6A-1F15-4B4B-814F-FF4FACD4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" y="-32147"/>
            <a:ext cx="12192000" cy="685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0A90AF-0256-4E83-9EC4-526C88E128E0}"/>
              </a:ext>
            </a:extLst>
          </p:cNvPr>
          <p:cNvSpPr txBox="1"/>
          <p:nvPr/>
        </p:nvSpPr>
        <p:spPr>
          <a:xfrm>
            <a:off x="287418" y="605856"/>
            <a:ext cx="3580139" cy="319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how </a:t>
            </a:r>
            <a:b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we 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gone about </a:t>
            </a:r>
            <a:r>
              <a:rPr lang="en-GB" sz="4600" b="1" dirty="0">
                <a:solidFill>
                  <a:srgbClr val="3A9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2A740-76E3-4CDE-A58A-FA9006492DFF}"/>
              </a:ext>
            </a:extLst>
          </p:cNvPr>
          <p:cNvSpPr txBox="1"/>
          <p:nvPr/>
        </p:nvSpPr>
        <p:spPr>
          <a:xfrm>
            <a:off x="2291667" y="3917727"/>
            <a:ext cx="7608665" cy="7052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2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BD2C2D-4ED6-40EF-A93D-379B610947F2}"/>
              </a:ext>
            </a:extLst>
          </p:cNvPr>
          <p:cNvSpPr txBox="1"/>
          <p:nvPr/>
        </p:nvSpPr>
        <p:spPr>
          <a:xfrm>
            <a:off x="530481" y="349874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58389-6BAD-4AB1-B56C-C004984E2360}"/>
              </a:ext>
            </a:extLst>
          </p:cNvPr>
          <p:cNvSpPr txBox="1"/>
          <p:nvPr/>
        </p:nvSpPr>
        <p:spPr>
          <a:xfrm>
            <a:off x="5055378" y="100412"/>
            <a:ext cx="66135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A9CB5"/>
                </a:solidFill>
              </a:rPr>
              <a:t>Introducing Vital Signs and our core ways of working </a:t>
            </a:r>
            <a:br>
              <a:rPr lang="en-GB" sz="2000" b="1" dirty="0">
                <a:solidFill>
                  <a:srgbClr val="95C11F"/>
                </a:solidFill>
              </a:rPr>
            </a:br>
            <a:r>
              <a:rPr lang="en-GB" sz="2000" dirty="0"/>
              <a:t>relationships and working </a:t>
            </a:r>
            <a:r>
              <a:rPr lang="en-GB" sz="2000" u="sng" dirty="0"/>
              <a:t>with</a:t>
            </a:r>
            <a:r>
              <a:rPr lang="en-GB" sz="2000" dirty="0"/>
              <a:t> families and their networks at it’s heart</a:t>
            </a:r>
          </a:p>
          <a:p>
            <a:endParaRPr lang="en-GB" sz="2000" dirty="0"/>
          </a:p>
          <a:p>
            <a:endParaRPr lang="en-GB" sz="2000" dirty="0"/>
          </a:p>
          <a:p>
            <a:pPr marL="514350" indent="-514350">
              <a:buAutoNum type="arabicParenR"/>
            </a:pPr>
            <a:endParaRPr lang="en-GB" sz="2000" dirty="0"/>
          </a:p>
          <a:p>
            <a:pPr marL="514350" indent="-514350">
              <a:buAutoNum type="arabicParenR"/>
            </a:pPr>
            <a:endParaRPr lang="en-GB" sz="2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FD4E3-7DCA-4ADC-A5A8-A28E73ADF1A3}"/>
              </a:ext>
            </a:extLst>
          </p:cNvPr>
          <p:cNvGrpSpPr/>
          <p:nvPr/>
        </p:nvGrpSpPr>
        <p:grpSpPr>
          <a:xfrm>
            <a:off x="4237846" y="83194"/>
            <a:ext cx="688345" cy="660439"/>
            <a:chOff x="427379" y="1353139"/>
            <a:chExt cx="688345" cy="660439"/>
          </a:xfrm>
        </p:grpSpPr>
        <p:pic>
          <p:nvPicPr>
            <p:cNvPr id="31" name="Picture 30" descr="Shape, circle&#10;&#10;Description automatically generated">
              <a:extLst>
                <a:ext uri="{FF2B5EF4-FFF2-40B4-BE49-F238E27FC236}">
                  <a16:creationId xmlns:a16="http://schemas.microsoft.com/office/drawing/2014/main" id="{FA39B87C-C7D5-4019-A58C-BC5C669D8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79" y="1353139"/>
              <a:ext cx="688345" cy="66043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CA6E44-8990-4539-9E49-F135ACA7712C}"/>
                </a:ext>
              </a:extLst>
            </p:cNvPr>
            <p:cNvSpPr txBox="1"/>
            <p:nvPr/>
          </p:nvSpPr>
          <p:spPr>
            <a:xfrm>
              <a:off x="517228" y="149786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2840D08-F89E-4BC3-87F1-C48A42B72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619" y="1093628"/>
            <a:ext cx="7971789" cy="2677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FC6C6-0A9A-4D70-A782-3444F2932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966" y="4079872"/>
            <a:ext cx="6119094" cy="26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28AA6A-1F15-4B4B-814F-FF4FACD4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" y="-32147"/>
            <a:ext cx="12192000" cy="685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0A90AF-0256-4E83-9EC4-526C88E128E0}"/>
              </a:ext>
            </a:extLst>
          </p:cNvPr>
          <p:cNvSpPr txBox="1"/>
          <p:nvPr/>
        </p:nvSpPr>
        <p:spPr>
          <a:xfrm>
            <a:off x="287418" y="605856"/>
            <a:ext cx="3580139" cy="319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how </a:t>
            </a:r>
            <a:b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we 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gone about </a:t>
            </a:r>
            <a:r>
              <a:rPr lang="en-GB" sz="4600" b="1" dirty="0">
                <a:solidFill>
                  <a:srgbClr val="3A9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</a:p>
          <a:p>
            <a:pPr>
              <a:lnSpc>
                <a:spcPts val="4000"/>
              </a:lnSpc>
            </a:pPr>
            <a:r>
              <a:rPr lang="en-GB" sz="4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2A740-76E3-4CDE-A58A-FA9006492DFF}"/>
              </a:ext>
            </a:extLst>
          </p:cNvPr>
          <p:cNvSpPr txBox="1"/>
          <p:nvPr/>
        </p:nvSpPr>
        <p:spPr>
          <a:xfrm>
            <a:off x="2291667" y="3917727"/>
            <a:ext cx="7608665" cy="7052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2A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BD2C2D-4ED6-40EF-A93D-379B610947F2}"/>
              </a:ext>
            </a:extLst>
          </p:cNvPr>
          <p:cNvSpPr txBox="1"/>
          <p:nvPr/>
        </p:nvSpPr>
        <p:spPr>
          <a:xfrm>
            <a:off x="530481" y="349874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58389-6BAD-4AB1-B56C-C004984E2360}"/>
              </a:ext>
            </a:extLst>
          </p:cNvPr>
          <p:cNvSpPr txBox="1"/>
          <p:nvPr/>
        </p:nvSpPr>
        <p:spPr>
          <a:xfrm>
            <a:off x="4976996" y="259298"/>
            <a:ext cx="70745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A9CB5"/>
                </a:solidFill>
              </a:rPr>
              <a:t>£20m+ investment in a Call-In Team Around </a:t>
            </a:r>
            <a:br>
              <a:rPr lang="en-GB" sz="2000" b="1" dirty="0">
                <a:solidFill>
                  <a:srgbClr val="3A9CB5"/>
                </a:solidFill>
              </a:rPr>
            </a:br>
            <a:r>
              <a:rPr lang="en-GB" sz="2000" b="1" dirty="0">
                <a:solidFill>
                  <a:srgbClr val="3A9CB5"/>
                </a:solidFill>
              </a:rPr>
              <a:t>the Practitioner model </a:t>
            </a:r>
            <a:r>
              <a:rPr lang="en-GB" sz="2000" dirty="0">
                <a:solidFill>
                  <a:srgbClr val="3A9CB5"/>
                </a:solidFill>
              </a:rPr>
              <a:t> </a:t>
            </a:r>
            <a:br>
              <a:rPr lang="en-GB" sz="2000" dirty="0">
                <a:solidFill>
                  <a:srgbClr val="95C11F"/>
                </a:solidFill>
              </a:rPr>
            </a:br>
            <a:r>
              <a:rPr lang="en-GB" sz="2000" dirty="0"/>
              <a:t>- a range of specialists and administrative</a:t>
            </a:r>
            <a:br>
              <a:rPr lang="en-GB" sz="2000" dirty="0"/>
            </a:br>
            <a:r>
              <a:rPr lang="en-GB" sz="2000" dirty="0"/>
              <a:t>support allowing practitioners to focus on their </a:t>
            </a:r>
            <a:br>
              <a:rPr lang="en-GB" sz="2000" dirty="0"/>
            </a:br>
            <a:r>
              <a:rPr lang="en-GB" sz="2000" dirty="0"/>
              <a:t>relationship with families </a:t>
            </a:r>
          </a:p>
          <a:p>
            <a:endParaRPr lang="en-GB" sz="2000" dirty="0"/>
          </a:p>
          <a:p>
            <a:pPr marL="514350" indent="-514350">
              <a:buAutoNum type="arabicParenR"/>
            </a:pPr>
            <a:endParaRPr lang="en-GB" sz="2000" dirty="0"/>
          </a:p>
          <a:p>
            <a:pPr marL="514350" indent="-514350">
              <a:buAutoNum type="arabicParenR"/>
            </a:pPr>
            <a:endParaRPr lang="en-GB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B4C39B-CD44-4A52-B612-DE0DAB756D51}"/>
              </a:ext>
            </a:extLst>
          </p:cNvPr>
          <p:cNvGrpSpPr/>
          <p:nvPr/>
        </p:nvGrpSpPr>
        <p:grpSpPr>
          <a:xfrm>
            <a:off x="4288651" y="228282"/>
            <a:ext cx="688345" cy="660439"/>
            <a:chOff x="427379" y="1353139"/>
            <a:chExt cx="688345" cy="660439"/>
          </a:xfrm>
        </p:grpSpPr>
        <p:pic>
          <p:nvPicPr>
            <p:cNvPr id="20" name="Picture 19" descr="Shape, circle&#10;&#10;Description automatically generated">
              <a:extLst>
                <a:ext uri="{FF2B5EF4-FFF2-40B4-BE49-F238E27FC236}">
                  <a16:creationId xmlns:a16="http://schemas.microsoft.com/office/drawing/2014/main" id="{14D82C7F-BBF1-4226-B0D2-A76FE198E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79" y="1353139"/>
              <a:ext cx="688345" cy="66043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062B81-85A5-4DA9-8B2D-CCEE63745E22}"/>
                </a:ext>
              </a:extLst>
            </p:cNvPr>
            <p:cNvSpPr txBox="1"/>
            <p:nvPr/>
          </p:nvSpPr>
          <p:spPr>
            <a:xfrm>
              <a:off x="517228" y="149786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19D05-94A0-4FD3-AAA9-B0B676A33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650" y="1931541"/>
            <a:ext cx="7615932" cy="48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9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4592E87A-B965-4928-BB25-FA3C1FA3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463B6C7-C7BF-4F8D-849A-DE4604962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133" y="1101106"/>
            <a:ext cx="9090828" cy="5443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3D0273-3BA6-4536-8E50-8F17582ABE78}"/>
              </a:ext>
            </a:extLst>
          </p:cNvPr>
          <p:cNvSpPr txBox="1"/>
          <p:nvPr/>
        </p:nvSpPr>
        <p:spPr>
          <a:xfrm>
            <a:off x="2749074" y="2382115"/>
            <a:ext cx="3132049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No more minutes for meetings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 – we will use the three columns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format only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CA8ED5-B199-402C-9081-F58EBEB04210}"/>
              </a:ext>
            </a:extLst>
          </p:cNvPr>
          <p:cNvSpPr txBox="1"/>
          <p:nvPr/>
        </p:nvSpPr>
        <p:spPr>
          <a:xfrm>
            <a:off x="6267742" y="1328512"/>
            <a:ext cx="4038599" cy="76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We work flexibly</a:t>
            </a:r>
          </a:p>
          <a:p>
            <a:pPr algn="ctr">
              <a:lnSpc>
                <a:spcPts val="1400"/>
              </a:lnSpc>
            </a:pPr>
            <a:r>
              <a:rPr lang="en-GB" sz="1400" dirty="0">
                <a:solidFill>
                  <a:schemeClr val="bg1"/>
                </a:solidFill>
              </a:rPr>
              <a:t>Have a fulfilling role and a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healthy work-life balance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245F1-7AA6-46B4-B7AF-7E399E4581BE}"/>
              </a:ext>
            </a:extLst>
          </p:cNvPr>
          <p:cNvSpPr txBox="1"/>
          <p:nvPr/>
        </p:nvSpPr>
        <p:spPr>
          <a:xfrm>
            <a:off x="2749075" y="3196077"/>
            <a:ext cx="3092294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We will significantly pare back our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Signs of Safety forms to the essentials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of the approach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7FEF15-070D-4824-B2F4-6118F1346E75}"/>
              </a:ext>
            </a:extLst>
          </p:cNvPr>
          <p:cNvSpPr txBox="1"/>
          <p:nvPr/>
        </p:nvSpPr>
        <p:spPr>
          <a:xfrm>
            <a:off x="1842524" y="1328512"/>
            <a:ext cx="4038599" cy="76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You are the intervention</a:t>
            </a:r>
          </a:p>
          <a:p>
            <a:pPr algn="ctr">
              <a:lnSpc>
                <a:spcPts val="1400"/>
              </a:lnSpc>
            </a:pPr>
            <a:r>
              <a:rPr lang="en-GB" sz="1400" dirty="0">
                <a:solidFill>
                  <a:schemeClr val="bg1"/>
                </a:solidFill>
              </a:rPr>
              <a:t>Spend 80% of your working week with </a:t>
            </a:r>
          </a:p>
          <a:p>
            <a:pPr algn="ctr">
              <a:lnSpc>
                <a:spcPts val="1400"/>
              </a:lnSpc>
            </a:pPr>
            <a:r>
              <a:rPr lang="en-GB" sz="1400" dirty="0">
                <a:solidFill>
                  <a:schemeClr val="bg1"/>
                </a:solidFill>
              </a:rPr>
              <a:t>children and families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56E2E9-10FB-4EB8-A391-31971FFA8F8D}"/>
              </a:ext>
            </a:extLst>
          </p:cNvPr>
          <p:cNvSpPr txBox="1"/>
          <p:nvPr/>
        </p:nvSpPr>
        <p:spPr>
          <a:xfrm>
            <a:off x="2749074" y="4019195"/>
            <a:ext cx="2914500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We will markedly reduce the number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of forms you fill out and introduce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word units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91BF2C-E258-442E-A057-1E91E956DD04}"/>
              </a:ext>
            </a:extLst>
          </p:cNvPr>
          <p:cNvSpPr txBox="1"/>
          <p:nvPr/>
        </p:nvSpPr>
        <p:spPr>
          <a:xfrm>
            <a:off x="2739549" y="4731421"/>
            <a:ext cx="3092294" cy="71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We give explicit permission to make case records visual, succinct and analytical.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We will provide training and examples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to support you to do 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FC4A58-C45B-4F15-9043-D81928743617}"/>
              </a:ext>
            </a:extLst>
          </p:cNvPr>
          <p:cNvSpPr txBox="1"/>
          <p:nvPr/>
        </p:nvSpPr>
        <p:spPr>
          <a:xfrm>
            <a:off x="2749074" y="5569776"/>
            <a:ext cx="2914500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We will continue to invest in and expect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use of technology, e.g. voice recognition software, mobile Liquid Logic, portals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81F4AD-2EBE-4746-AC8B-C2997D38C019}"/>
              </a:ext>
            </a:extLst>
          </p:cNvPr>
          <p:cNvSpPr txBox="1"/>
          <p:nvPr/>
        </p:nvSpPr>
        <p:spPr>
          <a:xfrm>
            <a:off x="7131094" y="2382115"/>
            <a:ext cx="3132049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We will give you autonomy over your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working pattern e.g. choice of days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and time, condensed hours, part-time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E708F1-FBB3-4586-BEA9-4BB2416AEC3B}"/>
              </a:ext>
            </a:extLst>
          </p:cNvPr>
          <p:cNvSpPr txBox="1"/>
          <p:nvPr/>
        </p:nvSpPr>
        <p:spPr>
          <a:xfrm>
            <a:off x="7131094" y="3259571"/>
            <a:ext cx="3132049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Our managers will manage by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productivity, not presence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DB364A-06C8-4815-BDB0-7C82607C24EB}"/>
              </a:ext>
            </a:extLst>
          </p:cNvPr>
          <p:cNvSpPr txBox="1"/>
          <p:nvPr/>
        </p:nvSpPr>
        <p:spPr>
          <a:xfrm>
            <a:off x="7131094" y="4012371"/>
            <a:ext cx="2722277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Each professional meeting will have hybrid provisions, so staff can choose whether to attend virtually or in person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1FE431-1D86-4C9F-AFC7-60D99527E344}"/>
              </a:ext>
            </a:extLst>
          </p:cNvPr>
          <p:cNvSpPr txBox="1"/>
          <p:nvPr/>
        </p:nvSpPr>
        <p:spPr>
          <a:xfrm>
            <a:off x="7131094" y="4816975"/>
            <a:ext cx="2663886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Staff will have access to and use their IT kit (smartphones and tablets/laptops) from day one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0530EF-DBC5-47ED-A97E-C8C4BC565706}"/>
              </a:ext>
            </a:extLst>
          </p:cNvPr>
          <p:cNvSpPr txBox="1"/>
          <p:nvPr/>
        </p:nvSpPr>
        <p:spPr>
          <a:xfrm>
            <a:off x="7131094" y="5583424"/>
            <a:ext cx="2783691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200" dirty="0">
                <a:solidFill>
                  <a:schemeClr val="bg1"/>
                </a:solidFill>
              </a:rPr>
              <a:t>Practitioners will receive monthly personal supervision and be freed up for one day a month of training and CPD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C9D705-114B-4431-BF73-D62BCB66C3B9}"/>
              </a:ext>
            </a:extLst>
          </p:cNvPr>
          <p:cNvSpPr txBox="1"/>
          <p:nvPr/>
        </p:nvSpPr>
        <p:spPr>
          <a:xfrm>
            <a:off x="393733" y="161552"/>
            <a:ext cx="8707734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</a:t>
            </a:r>
            <a:r>
              <a:rPr lang="en-GB" sz="3200" b="1" dirty="0">
                <a:solidFill>
                  <a:srgbClr val="3A9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Children’s Social Care</a:t>
            </a:r>
            <a:endParaRPr lang="en-GB" sz="3200" dirty="0">
              <a:solidFill>
                <a:srgbClr val="95C11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EF035-F75E-48AE-83AB-2B52A3D0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77" y="908521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6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EA9C3F3-9B9B-4052-974A-1B6B287A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492382-4414-4132-83F6-36DAF7F4C619}"/>
              </a:ext>
            </a:extLst>
          </p:cNvPr>
          <p:cNvSpPr txBox="1"/>
          <p:nvPr/>
        </p:nvSpPr>
        <p:spPr>
          <a:xfrm>
            <a:off x="393733" y="161552"/>
            <a:ext cx="8707734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3200" b="1" dirty="0">
                <a:solidFill>
                  <a:srgbClr val="95C1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3A9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endParaRPr lang="en-GB" sz="3200" dirty="0">
              <a:solidFill>
                <a:srgbClr val="3A9CB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2B4D55-F32B-459B-8863-8BDA6A6C4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32" y="4552013"/>
            <a:ext cx="9093931" cy="20676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058047-FBCF-48A3-853F-A483043B9618}"/>
              </a:ext>
            </a:extLst>
          </p:cNvPr>
          <p:cNvSpPr txBox="1"/>
          <p:nvPr/>
        </p:nvSpPr>
        <p:spPr>
          <a:xfrm>
            <a:off x="1132629" y="974483"/>
            <a:ext cx="68898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timeliness and quality of work has continued to get better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AB6379-7029-4834-AFEC-288AA4503F18}"/>
              </a:ext>
            </a:extLst>
          </p:cNvPr>
          <p:cNvSpPr txBox="1"/>
          <p:nvPr/>
        </p:nvSpPr>
        <p:spPr>
          <a:xfrm>
            <a:off x="520998" y="1383102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B1D0D-0318-4DAB-84BE-2FAFF0EAD7C8}"/>
              </a:ext>
            </a:extLst>
          </p:cNvPr>
          <p:cNvGrpSpPr/>
          <p:nvPr/>
        </p:nvGrpSpPr>
        <p:grpSpPr>
          <a:xfrm>
            <a:off x="393732" y="810118"/>
            <a:ext cx="688345" cy="660439"/>
            <a:chOff x="427379" y="1353139"/>
            <a:chExt cx="688345" cy="660439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C1709E9B-220E-4878-98BC-A27970117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379" y="1353139"/>
              <a:ext cx="688345" cy="6604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B5B372-BFA7-4562-A253-48EE9B29DAAA}"/>
                </a:ext>
              </a:extLst>
            </p:cNvPr>
            <p:cNvSpPr txBox="1"/>
            <p:nvPr/>
          </p:nvSpPr>
          <p:spPr>
            <a:xfrm>
              <a:off x="524660" y="151177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BE0040-4347-435A-80B6-759CD6C05934}"/>
              </a:ext>
            </a:extLst>
          </p:cNvPr>
          <p:cNvGrpSpPr/>
          <p:nvPr/>
        </p:nvGrpSpPr>
        <p:grpSpPr>
          <a:xfrm>
            <a:off x="317018" y="3702949"/>
            <a:ext cx="688345" cy="660439"/>
            <a:chOff x="427379" y="1353139"/>
            <a:chExt cx="688345" cy="660439"/>
          </a:xfrm>
        </p:grpSpPr>
        <p:pic>
          <p:nvPicPr>
            <p:cNvPr id="16" name="Picture 15" descr="Shape, circle&#10;&#10;Description automatically generated">
              <a:extLst>
                <a:ext uri="{FF2B5EF4-FFF2-40B4-BE49-F238E27FC236}">
                  <a16:creationId xmlns:a16="http://schemas.microsoft.com/office/drawing/2014/main" id="{E481E175-9A50-464F-98F5-83668D5A3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379" y="1353139"/>
              <a:ext cx="688345" cy="6604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124EA6-BA74-4288-A168-E3D179FCEB4E}"/>
                </a:ext>
              </a:extLst>
            </p:cNvPr>
            <p:cNvSpPr txBox="1"/>
            <p:nvPr/>
          </p:nvSpPr>
          <p:spPr>
            <a:xfrm>
              <a:off x="517228" y="149786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0C9C09-F0B7-478B-996F-87CF55C1E82E}"/>
              </a:ext>
            </a:extLst>
          </p:cNvPr>
          <p:cNvSpPr txBox="1"/>
          <p:nvPr/>
        </p:nvSpPr>
        <p:spPr>
          <a:xfrm>
            <a:off x="1124588" y="3829301"/>
            <a:ext cx="88824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000" dirty="0"/>
              <a:t>We have far fewer children in the care system</a:t>
            </a:r>
          </a:p>
          <a:p>
            <a:pPr>
              <a:lnSpc>
                <a:spcPts val="3000"/>
              </a:lnSpc>
            </a:pPr>
            <a:endParaRPr lang="en-GB" dirty="0"/>
          </a:p>
          <a:p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B4BC0-1742-40B4-B550-032C78F9D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32" y="1537035"/>
            <a:ext cx="5661191" cy="1980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9BF13-5AA8-4513-8C6F-78E91C881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866" y="1537035"/>
            <a:ext cx="5661191" cy="19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5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8659</TotalTime>
  <Words>558</Words>
  <Application>Microsoft Office PowerPoint</Application>
  <PresentationFormat>Widescreen</PresentationFormat>
  <Paragraphs>113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Nova</vt:lpstr>
      <vt:lpstr>Calibri</vt:lpstr>
      <vt:lpstr>Calibri Light</vt:lpstr>
      <vt:lpstr>Helvetica</vt:lpstr>
      <vt:lpstr>Office Theme</vt:lpstr>
      <vt:lpstr>Custom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Baldwin, Mary</dc:creator>
  <cp:lastModifiedBy>Gera Noto</cp:lastModifiedBy>
  <cp:revision>266</cp:revision>
  <dcterms:created xsi:type="dcterms:W3CDTF">2020-01-22T21:55:38Z</dcterms:created>
  <dcterms:modified xsi:type="dcterms:W3CDTF">2021-10-11T09:24:54Z</dcterms:modified>
</cp:coreProperties>
</file>